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503030501040103" pitchFamily="34" charset="0"/>
      <p:regular r:id="rId14"/>
    </p:embeddedFont>
    <p:embeddedFont>
      <p:font typeface="Canva Sans Bold" panose="020B0803030501040103" pitchFamily="34" charset="0"/>
      <p:regular r:id="rId15"/>
      <p:bold r:id="rId16"/>
    </p:embeddedFont>
    <p:embeddedFont>
      <p:font typeface="Canva Sans Medium" panose="020B0603030501040103" pitchFamily="34" charset="0"/>
      <p:regular r:id="rId17"/>
    </p:embeddedFont>
    <p:embeddedFont>
      <p:font typeface="Rustic Printed" pitchFamily="2" charset="7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8" autoAdjust="0"/>
    <p:restoredTop sz="94558" autoAdjust="0"/>
  </p:normalViewPr>
  <p:slideViewPr>
    <p:cSldViewPr>
      <p:cViewPr varScale="1">
        <p:scale>
          <a:sx n="80" d="100"/>
          <a:sy n="80" d="100"/>
        </p:scale>
        <p:origin x="40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2T01:17:47.984"/>
    </inkml:context>
    <inkml:brush xml:id="br0">
      <inkml:brushProperty name="width" value="0.05" units="cm"/>
      <inkml:brushProperty name="height" value="0.05" units="cm"/>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openxmlformats.org/officeDocument/2006/relationships/hyperlink" Target="https://www.globalmediainsight.com/blog/youtube-users-statistics/" TargetMode="External"/><Relationship Id="rId3" Type="http://schemas.openxmlformats.org/officeDocument/2006/relationships/image" Target="../media/image41.png"/><Relationship Id="rId7" Type="http://schemas.openxmlformats.org/officeDocument/2006/relationships/hyperlink" Target="https://www.statista.com/statistics/280685/number-of-monthly-unique-youtube-user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thesocialshepherd.com/blog/youtube-statistics" TargetMode="External"/><Relationship Id="rId5" Type="http://schemas.openxmlformats.org/officeDocument/2006/relationships/hyperlink" Target="https://www.enterpriseappstoday.com/stats/youtube-statistics.html#google_vignette" TargetMode="External"/><Relationship Id="rId4" Type="http://schemas.openxmlformats.org/officeDocument/2006/relationships/image" Target="../media/image42.svg"/><Relationship Id="rId9" Type="http://schemas.openxmlformats.org/officeDocument/2006/relationships/hyperlink" Target="https://www.statista.com/statistics/1287137/youtube-global-users-age-gender-distribu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4.png"/><Relationship Id="rId18" Type="http://schemas.openxmlformats.org/officeDocument/2006/relationships/image" Target="../media/image17.svg"/><Relationship Id="rId3" Type="http://schemas.openxmlformats.org/officeDocument/2006/relationships/image" Target="../media/image28.png"/><Relationship Id="rId21"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33.svg"/><Relationship Id="rId17" Type="http://schemas.openxmlformats.org/officeDocument/2006/relationships/image" Target="../media/image16.png"/><Relationship Id="rId2" Type="http://schemas.openxmlformats.org/officeDocument/2006/relationships/image" Target="../media/image47.jpeg"/><Relationship Id="rId16" Type="http://schemas.openxmlformats.org/officeDocument/2006/relationships/image" Target="../media/image57.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2.png"/><Relationship Id="rId24" Type="http://schemas.openxmlformats.org/officeDocument/2006/relationships/image" Target="../media/image58.png"/><Relationship Id="rId5" Type="http://schemas.openxmlformats.org/officeDocument/2006/relationships/image" Target="../media/image48.png"/><Relationship Id="rId15" Type="http://schemas.openxmlformats.org/officeDocument/2006/relationships/image" Target="../media/image56.png"/><Relationship Id="rId23" Type="http://schemas.openxmlformats.org/officeDocument/2006/relationships/customXml" Target="../ink/ink1.xml"/><Relationship Id="rId10" Type="http://schemas.openxmlformats.org/officeDocument/2006/relationships/image" Target="../media/image53.svg"/><Relationship Id="rId19"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52.png"/><Relationship Id="rId14" Type="http://schemas.openxmlformats.org/officeDocument/2006/relationships/image" Target="../media/image55.svg"/><Relationship Id="rId22"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6.png"/><Relationship Id="rId1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52.png"/><Relationship Id="rId12" Type="http://schemas.openxmlformats.org/officeDocument/2006/relationships/image" Target="../media/image55.svg"/><Relationship Id="rId17" Type="http://schemas.openxmlformats.org/officeDocument/2006/relationships/image" Target="../media/image34.png"/><Relationship Id="rId2" Type="http://schemas.openxmlformats.org/officeDocument/2006/relationships/image" Target="../media/image47.jpeg"/><Relationship Id="rId16" Type="http://schemas.openxmlformats.org/officeDocument/2006/relationships/image" Target="../media/image17.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6.png"/><Relationship Id="rId10" Type="http://schemas.openxmlformats.org/officeDocument/2006/relationships/image" Target="../media/image33.svg"/><Relationship Id="rId19" Type="http://schemas.openxmlformats.org/officeDocument/2006/relationships/image" Target="../media/image26.pn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158907"/>
            <a:ext cx="10114919" cy="4759485"/>
          </a:xfrm>
          <a:prstGeom prst="rect">
            <a:avLst/>
          </a:prstGeom>
        </p:spPr>
        <p:txBody>
          <a:bodyPr lIns="0" tIns="0" rIns="0" bIns="0" rtlCol="0" anchor="t">
            <a:spAutoFit/>
          </a:bodyPr>
          <a:lstStyle/>
          <a:p>
            <a:pPr algn="ctr">
              <a:lnSpc>
                <a:spcPts val="15866"/>
              </a:lnSpc>
            </a:pPr>
            <a:r>
              <a:rPr lang="en-US" sz="18888" spc="-1133">
                <a:solidFill>
                  <a:srgbClr val="0B4E7C"/>
                </a:solidFill>
                <a:latin typeface="Rustic Printed"/>
                <a:ea typeface="Rustic Printed"/>
                <a:cs typeface="Rustic Printed"/>
                <a:sym typeface="Rustic Printed"/>
              </a:rPr>
              <a:t>PROJECT 03</a:t>
            </a:r>
          </a:p>
          <a:p>
            <a:pPr marL="0" lvl="0" indent="0" algn="ctr">
              <a:lnSpc>
                <a:spcPts val="15866"/>
              </a:lnSpc>
            </a:pPr>
            <a:r>
              <a:rPr lang="en-US" sz="18888" spc="-1133">
                <a:solidFill>
                  <a:srgbClr val="0B4E7C"/>
                </a:solidFill>
                <a:latin typeface="Rustic Printed"/>
                <a:ea typeface="Rustic Printed"/>
                <a:cs typeface="Rustic Printed"/>
                <a:sym typeface="Rustic Printed"/>
              </a:rPr>
              <a:t>GROUP 04</a:t>
            </a:r>
          </a:p>
        </p:txBody>
      </p:sp>
      <p:sp>
        <p:nvSpPr>
          <p:cNvPr id="15" name="Freeform 15"/>
          <p:cNvSpPr/>
          <p:nvPr/>
        </p:nvSpPr>
        <p:spPr>
          <a:xfrm rot="4142913">
            <a:off x="14199074" y="177048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3157519" y="1570229"/>
            <a:ext cx="1467459" cy="1581362"/>
          </a:xfrm>
          <a:custGeom>
            <a:avLst/>
            <a:gdLst/>
            <a:ahLst/>
            <a:cxnLst/>
            <a:rect l="l" t="t" r="r" b="b"/>
            <a:pathLst>
              <a:path w="1467459" h="1581362">
                <a:moveTo>
                  <a:pt x="1467458" y="0"/>
                </a:moveTo>
                <a:lnTo>
                  <a:pt x="0" y="0"/>
                </a:lnTo>
                <a:lnTo>
                  <a:pt x="0" y="1581362"/>
                </a:lnTo>
                <a:lnTo>
                  <a:pt x="1467458" y="1581362"/>
                </a:lnTo>
                <a:lnTo>
                  <a:pt x="146745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4161475" y="6736402"/>
            <a:ext cx="1140143" cy="1228640"/>
          </a:xfrm>
          <a:custGeom>
            <a:avLst/>
            <a:gdLst/>
            <a:ahLst/>
            <a:cxnLst/>
            <a:rect l="l" t="t" r="r" b="b"/>
            <a:pathLst>
              <a:path w="1140143" h="1228640">
                <a:moveTo>
                  <a:pt x="0" y="0"/>
                </a:moveTo>
                <a:lnTo>
                  <a:pt x="1140143" y="0"/>
                </a:lnTo>
                <a:lnTo>
                  <a:pt x="1140143" y="1228641"/>
                </a:lnTo>
                <a:lnTo>
                  <a:pt x="0" y="1228641"/>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41736"/>
            <a:ext cx="14901337" cy="1571627"/>
          </a:xfrm>
          <a:prstGeom prst="rect">
            <a:avLst/>
          </a:prstGeom>
        </p:spPr>
        <p:txBody>
          <a:bodyPr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GROWTH AND TRENDS</a:t>
            </a:r>
          </a:p>
        </p:txBody>
      </p:sp>
      <p:sp>
        <p:nvSpPr>
          <p:cNvPr id="4" name="TextBox 4"/>
          <p:cNvSpPr txBox="1"/>
          <p:nvPr/>
        </p:nvSpPr>
        <p:spPr>
          <a:xfrm>
            <a:off x="360434" y="549045"/>
            <a:ext cx="17167457" cy="10610849"/>
          </a:xfrm>
          <a:prstGeom prst="rect">
            <a:avLst/>
          </a:prstGeom>
        </p:spPr>
        <p:txBody>
          <a:bodyPr lIns="0" tIns="0" rIns="0" bIns="0" rtlCol="0" anchor="t">
            <a:spAutoFit/>
          </a:bodyPr>
          <a:lstStyle/>
          <a:p>
            <a:pPr algn="l">
              <a:lnSpc>
                <a:spcPts val="4200"/>
              </a:lnSpc>
            </a:pPr>
            <a:endParaRPr dirty="0"/>
          </a:p>
          <a:p>
            <a:pPr algn="l">
              <a:lnSpc>
                <a:spcPts val="4200"/>
              </a:lnSpc>
            </a:pPr>
            <a:endParaRPr dirty="0"/>
          </a:p>
          <a:p>
            <a:pPr algn="l">
              <a:lnSpc>
                <a:spcPts val="2520"/>
              </a:lnSpc>
            </a:pPr>
            <a:r>
              <a:rPr lang="en-US" sz="1800" dirty="0">
                <a:solidFill>
                  <a:srgbClr val="0B4E7C"/>
                </a:solidFill>
                <a:latin typeface="Canva Sans Bold"/>
                <a:ea typeface="Canva Sans Bold"/>
                <a:cs typeface="Canva Sans Bold"/>
                <a:sym typeface="Canva Sans Bold"/>
              </a:rPr>
              <a:t>Which channels gained the most subscribers?&amp; What types of content are most popular when looking on categories with the most views and highest engagement . Which channels had the highest video views?</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Geographical Diversity:</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YouTubers from various countries are represented in the dataset, including India, Russia, South Korea, United States, and many others.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Countries like the United States, India, and South Korea have multiple YouTubers with significant subscriber counts, indicating a strong presence in the YouTube community.</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Category Distribution:</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 dataset includes YouTubers from different categories such as Music, People &amp; Blogs, Gaming, Sports, </a:t>
            </a: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&amp; Style, and Entertainment.</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Music-related channels have a notable presence in the dataset, with several top-ranking YouTubers falling under this category.</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Subscriber Counts: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There is a wide range of subscriber counts among the YouTubers, with some having millions of subscribers while others have relatively fewer subscribers.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Top-ranking YouTubers like T-Series, BLACKPINK, and Justin Bieber have significantly high subscriber counts, indicating their popularity on the platform.</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Channel Types: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Constant increasing number of  channel types like Music, People, Gaming, </a:t>
            </a: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and Entertainment, showcasing the diverse content available on YouTube.</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Channels focusing on Music and People &amp; Blogs seem to have a strong presence among the top-ranking YouTubers.</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Emerging Trends: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 rise of gaming channels like </a:t>
            </a:r>
            <a:r>
              <a:rPr lang="en-US" sz="1900" dirty="0" err="1">
                <a:solidFill>
                  <a:srgbClr val="0B4E7C"/>
                </a:solidFill>
                <a:latin typeface="Canva Sans Bold"/>
                <a:ea typeface="Canva Sans Bold"/>
                <a:cs typeface="Canva Sans Bold"/>
                <a:sym typeface="Canva Sans Bold"/>
              </a:rPr>
              <a:t>Fernanfloo</a:t>
            </a:r>
            <a:r>
              <a:rPr lang="en-US" sz="1900" dirty="0">
                <a:solidFill>
                  <a:srgbClr val="0B4E7C"/>
                </a:solidFill>
                <a:latin typeface="Canva Sans Bold"/>
                <a:ea typeface="Canva Sans Bold"/>
                <a:cs typeface="Canva Sans Bold"/>
                <a:sym typeface="Canva Sans Bold"/>
              </a:rPr>
              <a:t>, </a:t>
            </a:r>
            <a:r>
              <a:rPr lang="en-US" sz="1900" dirty="0" err="1">
                <a:solidFill>
                  <a:srgbClr val="0B4E7C"/>
                </a:solidFill>
                <a:latin typeface="Canva Sans Bold"/>
                <a:ea typeface="Canva Sans Bold"/>
                <a:cs typeface="Canva Sans Bold"/>
                <a:sym typeface="Canva Sans Bold"/>
              </a:rPr>
              <a:t>JuegaGerman</a:t>
            </a:r>
            <a:r>
              <a:rPr lang="en-US" sz="1900" dirty="0">
                <a:solidFill>
                  <a:srgbClr val="0B4E7C"/>
                </a:solidFill>
                <a:latin typeface="Canva Sans Bold"/>
                <a:ea typeface="Canva Sans Bold"/>
                <a:cs typeface="Canva Sans Bold"/>
                <a:sym typeface="Canva Sans Bold"/>
              </a:rPr>
              <a:t>, and </a:t>
            </a:r>
            <a:r>
              <a:rPr lang="en-US" sz="1900" dirty="0" err="1">
                <a:solidFill>
                  <a:srgbClr val="0B4E7C"/>
                </a:solidFill>
                <a:latin typeface="Canva Sans Bold"/>
                <a:ea typeface="Canva Sans Bold"/>
                <a:cs typeface="Canva Sans Bold"/>
                <a:sym typeface="Canva Sans Bold"/>
              </a:rPr>
              <a:t>RobTopGames</a:t>
            </a:r>
            <a:r>
              <a:rPr lang="en-US" sz="1900" dirty="0">
                <a:solidFill>
                  <a:srgbClr val="0B4E7C"/>
                </a:solidFill>
                <a:latin typeface="Canva Sans Bold"/>
                <a:ea typeface="Canva Sans Bold"/>
                <a:cs typeface="Canva Sans Bold"/>
                <a:sym typeface="Canva Sans Bold"/>
              </a:rPr>
              <a:t> with substantial subscriber counts.</a:t>
            </a:r>
          </a:p>
          <a:p>
            <a:pPr marL="820455" lvl="2" indent="-273485" algn="l">
              <a:lnSpc>
                <a:spcPts val="2660"/>
              </a:lnSpc>
              <a:buFont typeface="Arial"/>
              <a:buChar char="⚬"/>
            </a:pP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&amp; Style channels like </a:t>
            </a:r>
            <a:r>
              <a:rPr lang="en-US" sz="1900" dirty="0" err="1">
                <a:solidFill>
                  <a:srgbClr val="0B4E7C"/>
                </a:solidFill>
                <a:latin typeface="Canva Sans Bold"/>
                <a:ea typeface="Canva Sans Bold"/>
                <a:cs typeface="Canva Sans Bold"/>
                <a:sym typeface="Canva Sans Bold"/>
              </a:rPr>
              <a:t>ýýýýýýýý</a:t>
            </a:r>
            <a:r>
              <a:rPr lang="en-US" sz="1900" dirty="0">
                <a:solidFill>
                  <a:srgbClr val="0B4E7C"/>
                </a:solidFill>
                <a:latin typeface="Canva Sans Bold"/>
                <a:ea typeface="Canva Sans Bold"/>
                <a:cs typeface="Canva Sans Bold"/>
                <a:sym typeface="Canva Sans Bold"/>
              </a:rPr>
              <a:t> </a:t>
            </a:r>
            <a:r>
              <a:rPr lang="en-US" sz="1900" dirty="0" err="1">
                <a:solidFill>
                  <a:srgbClr val="0B4E7C"/>
                </a:solidFill>
                <a:latin typeface="Canva Sans Bold"/>
                <a:ea typeface="Canva Sans Bold"/>
                <a:cs typeface="Canva Sans Bold"/>
                <a:sym typeface="Canva Sans Bold"/>
              </a:rPr>
              <a:t>Liziqi</a:t>
            </a:r>
            <a:r>
              <a:rPr lang="en-US" sz="1900" dirty="0">
                <a:solidFill>
                  <a:srgbClr val="0B4E7C"/>
                </a:solidFill>
                <a:latin typeface="Canva Sans Bold"/>
                <a:ea typeface="Canva Sans Bold"/>
                <a:cs typeface="Canva Sans Bold"/>
                <a:sym typeface="Canva Sans Bold"/>
              </a:rPr>
              <a:t> and Shakira are also gaining popularity among viewers.</a:t>
            </a:r>
          </a:p>
          <a:p>
            <a:pPr algn="l">
              <a:lnSpc>
                <a:spcPts val="2660"/>
              </a:lnSpc>
            </a:pPr>
            <a:r>
              <a:rPr lang="en-US" sz="1900" dirty="0">
                <a:solidFill>
                  <a:srgbClr val="0B4E7C"/>
                </a:solidFill>
                <a:latin typeface="Canva Sans Bold"/>
                <a:ea typeface="Canva Sans Bold"/>
                <a:cs typeface="Canva Sans Bold"/>
                <a:sym typeface="Canva Sans Bold"/>
              </a:rPr>
              <a:t>These trends provide insights into the diversity of content and creators on YouTube, highlighting the popularity of certain categories and the global reach of top-ranking YouTubers.</a:t>
            </a:r>
          </a:p>
          <a:p>
            <a:pPr algn="l">
              <a:lnSpc>
                <a:spcPts val="4200"/>
              </a:lnSpc>
            </a:pPr>
            <a:endParaRPr lang="en-US" sz="1900" dirty="0">
              <a:solidFill>
                <a:srgbClr val="0B4E7C"/>
              </a:solidFill>
              <a:latin typeface="Canva Sans Bold"/>
              <a:ea typeface="Canva Sans Bold"/>
              <a:cs typeface="Canva Sans Bold"/>
              <a:sym typeface="Canva Sans Bold"/>
            </a:endParaRPr>
          </a:p>
          <a:p>
            <a:pPr algn="l">
              <a:lnSpc>
                <a:spcPts val="4200"/>
              </a:lnSpc>
            </a:pPr>
            <a:endParaRPr lang="en-US" sz="1900" dirty="0">
              <a:solidFill>
                <a:srgbClr val="0B4E7C"/>
              </a:solidFill>
              <a:latin typeface="Canva Sans Bold"/>
              <a:ea typeface="Canva Sans Bold"/>
              <a:cs typeface="Canva Sans Bold"/>
              <a:sym typeface="Canva Sans Bold"/>
            </a:endParaRPr>
          </a:p>
          <a:p>
            <a:pPr algn="l">
              <a:lnSpc>
                <a:spcPts val="4200"/>
              </a:lnSpc>
            </a:pPr>
            <a:endParaRPr lang="en-US" sz="1900" dirty="0">
              <a:solidFill>
                <a:srgbClr val="0B4E7C"/>
              </a:solidFill>
              <a:latin typeface="Canva Sans Bold"/>
              <a:ea typeface="Canva Sans Bold"/>
              <a:cs typeface="Canva Sans Bold"/>
              <a:sym typeface="Canva Sans Bold"/>
            </a:endParaRPr>
          </a:p>
        </p:txBody>
      </p:sp>
      <p:sp>
        <p:nvSpPr>
          <p:cNvPr id="5" name="Freeform 5"/>
          <p:cNvSpPr/>
          <p:nvPr/>
        </p:nvSpPr>
        <p:spPr>
          <a:xfrm>
            <a:off x="14406132" y="369479"/>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REFERENCES &amp; SOURCES</a:t>
            </a:r>
          </a:p>
        </p:txBody>
      </p:sp>
      <p:sp>
        <p:nvSpPr>
          <p:cNvPr id="4" name="Freeform 4"/>
          <p:cNvSpPr/>
          <p:nvPr/>
        </p:nvSpPr>
        <p:spPr>
          <a:xfrm>
            <a:off x="15523029" y="1725129"/>
            <a:ext cx="2498271" cy="2334748"/>
          </a:xfrm>
          <a:custGeom>
            <a:avLst/>
            <a:gdLst/>
            <a:ahLst/>
            <a:cxnLst/>
            <a:rect l="l" t="t" r="r" b="b"/>
            <a:pathLst>
              <a:path w="2498271" h="2334748">
                <a:moveTo>
                  <a:pt x="0" y="0"/>
                </a:moveTo>
                <a:lnTo>
                  <a:pt x="2498271" y="0"/>
                </a:lnTo>
                <a:lnTo>
                  <a:pt x="2498271" y="2334748"/>
                </a:lnTo>
                <a:lnTo>
                  <a:pt x="0" y="2334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6057" y="3257294"/>
            <a:ext cx="17167457" cy="1581149"/>
          </a:xfrm>
          <a:prstGeom prst="rect">
            <a:avLst/>
          </a:prstGeom>
        </p:spPr>
        <p:txBody>
          <a:bodyPr lIns="0" tIns="0" rIns="0" bIns="0" rtlCol="0" anchor="t">
            <a:spAutoFit/>
          </a:bodyPr>
          <a:lstStyle/>
          <a:p>
            <a:pPr algn="l">
              <a:lnSpc>
                <a:spcPts val="4200"/>
              </a:lnSpc>
            </a:pPr>
            <a:r>
              <a:rPr lang="en-US" sz="3000">
                <a:solidFill>
                  <a:srgbClr val="0B4E7C"/>
                </a:solidFill>
                <a:latin typeface="Canva Sans Bold"/>
                <a:ea typeface="Canva Sans Bold"/>
                <a:cs typeface="Canva Sans Bold"/>
                <a:sym typeface="Canva Sans Bold"/>
              </a:rPr>
              <a:t>Global YouTube Statistics 2023</a:t>
            </a:r>
          </a:p>
          <a:p>
            <a:pPr algn="l">
              <a:lnSpc>
                <a:spcPts val="4200"/>
              </a:lnSpc>
            </a:pPr>
            <a:r>
              <a:rPr lang="en-US" sz="3000">
                <a:solidFill>
                  <a:srgbClr val="0B4E7C"/>
                </a:solidFill>
                <a:latin typeface="Canva Sans Bold"/>
                <a:ea typeface="Canva Sans Bold"/>
                <a:cs typeface="Canva Sans Bold"/>
                <a:sym typeface="Canva Sans Bold"/>
              </a:rPr>
              <a:t>Nidula Elgiriyewithana </a:t>
            </a:r>
          </a:p>
          <a:p>
            <a:pPr algn="l">
              <a:lnSpc>
                <a:spcPts val="4200"/>
              </a:lnSpc>
            </a:pPr>
            <a:r>
              <a:rPr lang="en-US" sz="3000">
                <a:solidFill>
                  <a:srgbClr val="0B4E7C"/>
                </a:solidFill>
                <a:latin typeface="Canva Sans Bold"/>
                <a:ea typeface="Canva Sans Bold"/>
                <a:cs typeface="Canva Sans Bold"/>
                <a:sym typeface="Canva Sans Bold"/>
              </a:rPr>
              <a:t>https://www.kaggle.com/datasets/nelgiriyewithana/global-youtube-statistics-2023/data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092232"/>
            <a:ext cx="9054745" cy="4045417"/>
          </a:xfrm>
          <a:prstGeom prst="rect">
            <a:avLst/>
          </a:prstGeom>
        </p:spPr>
        <p:txBody>
          <a:bodyPr lIns="0" tIns="0" rIns="0" bIns="0" rtlCol="0" anchor="t">
            <a:spAutoFit/>
          </a:bodyPr>
          <a:lstStyle/>
          <a:p>
            <a:pPr algn="ctr">
              <a:lnSpc>
                <a:spcPts val="7300"/>
              </a:lnSpc>
            </a:pPr>
            <a:r>
              <a:rPr lang="en-US" sz="8690" spc="-521">
                <a:solidFill>
                  <a:srgbClr val="0B4E7C"/>
                </a:solidFill>
                <a:latin typeface="Rustic Printed"/>
                <a:ea typeface="Rustic Printed"/>
                <a:cs typeface="Rustic Printed"/>
                <a:sym typeface="Rustic Printed"/>
              </a:rPr>
              <a:t>FATINA HAMADI</a:t>
            </a:r>
          </a:p>
          <a:p>
            <a:pPr algn="ctr">
              <a:lnSpc>
                <a:spcPts val="7300"/>
              </a:lnSpc>
            </a:pPr>
            <a:r>
              <a:rPr lang="en-US" sz="8690" spc="-521">
                <a:solidFill>
                  <a:srgbClr val="0B4E7C"/>
                </a:solidFill>
                <a:latin typeface="Rustic Printed"/>
                <a:ea typeface="Rustic Printed"/>
                <a:cs typeface="Rustic Printed"/>
                <a:sym typeface="Rustic Printed"/>
              </a:rPr>
              <a:t> GUNEL GARAYEVA</a:t>
            </a:r>
          </a:p>
          <a:p>
            <a:pPr algn="ctr">
              <a:lnSpc>
                <a:spcPts val="7300"/>
              </a:lnSpc>
            </a:pPr>
            <a:r>
              <a:rPr lang="en-US" sz="8690" spc="-521">
                <a:solidFill>
                  <a:srgbClr val="0B4E7C"/>
                </a:solidFill>
                <a:latin typeface="Rustic Printed"/>
                <a:ea typeface="Rustic Printed"/>
                <a:cs typeface="Rustic Printed"/>
                <a:sym typeface="Rustic Printed"/>
              </a:rPr>
              <a:t> HERBERT DENNIS</a:t>
            </a:r>
          </a:p>
          <a:p>
            <a:pPr marL="0" lvl="0" indent="0" algn="ctr">
              <a:lnSpc>
                <a:spcPts val="7300"/>
              </a:lnSpc>
            </a:pPr>
            <a:r>
              <a:rPr lang="en-US" sz="8690" spc="-521">
                <a:solidFill>
                  <a:srgbClr val="0B4E7C"/>
                </a:solidFill>
                <a:latin typeface="Rustic Printed"/>
                <a:ea typeface="Rustic Printed"/>
                <a:cs typeface="Rustic Printed"/>
                <a:sym typeface="Rustic Printed"/>
              </a:rPr>
              <a:t>LINA BLANCO RESTREPO</a:t>
            </a:r>
          </a:p>
        </p:txBody>
      </p:sp>
      <p:sp>
        <p:nvSpPr>
          <p:cNvPr id="15" name="Freeform 15"/>
          <p:cNvSpPr/>
          <p:nvPr/>
        </p:nvSpPr>
        <p:spPr>
          <a:xfrm rot="4142913">
            <a:off x="13558812"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TextBox 16"/>
          <p:cNvSpPr txBox="1"/>
          <p:nvPr/>
        </p:nvSpPr>
        <p:spPr>
          <a:xfrm>
            <a:off x="3966196" y="7092766"/>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spc="179">
                <a:solidFill>
                  <a:srgbClr val="000000"/>
                </a:solidFill>
                <a:latin typeface="Canva Sans Medium"/>
                <a:ea typeface="Canva Sans Medium"/>
                <a:cs typeface="Canva Sans Medium"/>
                <a:sym typeface="Canva Sans Medium"/>
              </a:rPr>
              <a:t>PROJECT 3 GROUP 4</a:t>
            </a:r>
          </a:p>
        </p:txBody>
      </p:sp>
      <p:sp>
        <p:nvSpPr>
          <p:cNvPr id="17" name="Freeform 17"/>
          <p:cNvSpPr/>
          <p:nvPr/>
        </p:nvSpPr>
        <p:spPr>
          <a:xfrm rot="-6823717">
            <a:off x="2580934" y="621250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GLOBAL YOUTUBE STATISTICS 2023</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
        <p:nvSpPr>
          <p:cNvPr id="4" name="TextBox 4"/>
          <p:cNvSpPr txBox="1"/>
          <p:nvPr/>
        </p:nvSpPr>
        <p:spPr>
          <a:xfrm>
            <a:off x="360434" y="1904744"/>
            <a:ext cx="1562465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B4E7C"/>
                </a:solidFill>
                <a:latin typeface="Canva Sans Medium"/>
                <a:ea typeface="Canva Sans Medium"/>
                <a:cs typeface="Canva Sans Medium"/>
                <a:sym typeface="Canva Sans Medium"/>
              </a:rPr>
              <a:t>https://www.kaggle.com/datasets/nelgiriyewithana/global-youtube-statistics-2023/data</a:t>
            </a:r>
          </a:p>
        </p:txBody>
      </p:sp>
      <p:sp>
        <p:nvSpPr>
          <p:cNvPr id="5" name="Freeform 5"/>
          <p:cNvSpPr/>
          <p:nvPr/>
        </p:nvSpPr>
        <p:spPr>
          <a:xfrm>
            <a:off x="15903851" y="1273629"/>
            <a:ext cx="1829664" cy="1709904"/>
          </a:xfrm>
          <a:custGeom>
            <a:avLst/>
            <a:gdLst/>
            <a:ahLst/>
            <a:cxnLst/>
            <a:rect l="l" t="t" r="r" b="b"/>
            <a:pathLst>
              <a:path w="1829664" h="1709904">
                <a:moveTo>
                  <a:pt x="0" y="0"/>
                </a:moveTo>
                <a:lnTo>
                  <a:pt x="1829664" y="0"/>
                </a:lnTo>
                <a:lnTo>
                  <a:pt x="1829664" y="1709904"/>
                </a:lnTo>
                <a:lnTo>
                  <a:pt x="0" y="1709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566057" y="3257294"/>
            <a:ext cx="17167457" cy="5172709"/>
          </a:xfrm>
          <a:prstGeom prst="rect">
            <a:avLst/>
          </a:prstGeom>
        </p:spPr>
        <p:txBody>
          <a:bodyPr lIns="0" tIns="0" rIns="0" bIns="0" rtlCol="0" anchor="t">
            <a:spAutoFit/>
          </a:bodyPr>
          <a:lstStyle/>
          <a:p>
            <a:pPr algn="l">
              <a:lnSpc>
                <a:spcPts val="4200"/>
              </a:lnSpc>
            </a:pPr>
            <a:r>
              <a:rPr lang="en-US" sz="3000" dirty="0">
                <a:solidFill>
                  <a:srgbClr val="0B4E7C"/>
                </a:solidFill>
                <a:latin typeface="Canva Sans Bold"/>
                <a:ea typeface="Canva Sans Bold"/>
                <a:cs typeface="Canva Sans Bold"/>
                <a:sym typeface="Canva Sans Bold"/>
              </a:rPr>
              <a:t>Top YouTube Channels Statistics: </a:t>
            </a:r>
          </a:p>
          <a:p>
            <a:pPr algn="ctr">
              <a:lnSpc>
                <a:spcPts val="4200"/>
              </a:lnSpc>
            </a:pPr>
            <a:r>
              <a:rPr lang="en-US" sz="3000" dirty="0">
                <a:solidFill>
                  <a:srgbClr val="0B4E7C"/>
                </a:solidFill>
                <a:latin typeface="Canva Sans Bold"/>
                <a:ea typeface="Canva Sans Bold"/>
                <a:cs typeface="Canva Sans Bold"/>
                <a:sym typeface="Canva Sans Bold"/>
              </a:rPr>
              <a:t>Detailed data on subscriber counts, video views, upload frequency, and earnings.</a:t>
            </a:r>
          </a:p>
          <a:p>
            <a:pPr algn="ctr">
              <a:lnSpc>
                <a:spcPts val="4200"/>
              </a:lnSpc>
            </a:pPr>
            <a:endParaRPr lang="en-US" sz="3000" dirty="0">
              <a:solidFill>
                <a:srgbClr val="0B4E7C"/>
              </a:solidFill>
              <a:latin typeface="Canva Sans Bold"/>
              <a:ea typeface="Canva Sans Bold"/>
              <a:cs typeface="Canva Sans Bold"/>
              <a:sym typeface="Canva Sans Bold"/>
            </a:endParaRPr>
          </a:p>
          <a:p>
            <a:pPr algn="l">
              <a:lnSpc>
                <a:spcPts val="4200"/>
              </a:lnSpc>
            </a:pPr>
            <a:r>
              <a:rPr lang="en-US" sz="3000" dirty="0">
                <a:solidFill>
                  <a:srgbClr val="0B4E7C"/>
                </a:solidFill>
                <a:latin typeface="Canva Sans Bold"/>
                <a:ea typeface="Canva Sans Bold"/>
                <a:cs typeface="Canva Sans Bold"/>
                <a:sym typeface="Canva Sans Bold"/>
              </a:rPr>
              <a:t>Global Reach and Country of Origin: </a:t>
            </a:r>
          </a:p>
          <a:p>
            <a:pPr algn="ctr">
              <a:lnSpc>
                <a:spcPts val="4200"/>
              </a:lnSpc>
            </a:pPr>
            <a:r>
              <a:rPr lang="en-US" sz="3000" dirty="0">
                <a:solidFill>
                  <a:srgbClr val="0B4E7C"/>
                </a:solidFill>
                <a:latin typeface="Canva Sans Bold"/>
                <a:ea typeface="Canva Sans Bold"/>
                <a:cs typeface="Canva Sans Bold"/>
                <a:sym typeface="Canva Sans Bold"/>
              </a:rPr>
              <a:t>Insights into the geographic distribution and influence of YouTube's top creators.</a:t>
            </a:r>
          </a:p>
          <a:p>
            <a:pPr algn="ctr">
              <a:lnSpc>
                <a:spcPts val="4340"/>
              </a:lnSpc>
            </a:pPr>
            <a:endParaRPr lang="en-US" sz="3000" dirty="0">
              <a:solidFill>
                <a:srgbClr val="0B4E7C"/>
              </a:solidFill>
              <a:latin typeface="Canva Sans Bold"/>
              <a:ea typeface="Canva Sans Bold"/>
              <a:cs typeface="Canva Sans Bold"/>
              <a:sym typeface="Canva Sans Bold"/>
            </a:endParaRPr>
          </a:p>
          <a:p>
            <a:pPr algn="l">
              <a:lnSpc>
                <a:spcPts val="4340"/>
              </a:lnSpc>
            </a:pPr>
            <a:r>
              <a:rPr lang="en-US" sz="3100" dirty="0">
                <a:solidFill>
                  <a:srgbClr val="0B4E7C"/>
                </a:solidFill>
                <a:latin typeface="Canva Sans Bold"/>
                <a:ea typeface="Canva Sans Bold"/>
                <a:cs typeface="Canva Sans Bold"/>
                <a:sym typeface="Canva Sans Bold"/>
              </a:rPr>
              <a:t>Analysis for Aspiring Creators and Data Enthusiasts: </a:t>
            </a:r>
          </a:p>
          <a:p>
            <a:pPr algn="ctr">
              <a:lnSpc>
                <a:spcPts val="4340"/>
              </a:lnSpc>
            </a:pPr>
            <a:r>
              <a:rPr lang="en-US" sz="3100" dirty="0">
                <a:solidFill>
                  <a:srgbClr val="0B4E7C"/>
                </a:solidFill>
                <a:latin typeface="Canva Sans Bold"/>
                <a:ea typeface="Canva Sans Bold"/>
                <a:cs typeface="Canva Sans Bold"/>
                <a:sym typeface="Canva Sans Bold"/>
              </a:rPr>
              <a:t> A resource for understanding the dynamics of YouTube success and content creation.</a:t>
            </a:r>
          </a:p>
          <a:p>
            <a:pPr algn="ctr">
              <a:lnSpc>
                <a:spcPts val="7279"/>
              </a:lnSpc>
            </a:pPr>
            <a:endParaRPr lang="en-US" sz="3100" dirty="0">
              <a:solidFill>
                <a:srgbClr val="0B4E7C"/>
              </a:solidFill>
              <a:latin typeface="Canva Sans Bold"/>
              <a:ea typeface="Canva Sans Bold"/>
              <a:cs typeface="Canva Sans Bold"/>
              <a:sym typeface="Canva Sans Bold"/>
            </a:endParaRPr>
          </a:p>
        </p:txBody>
      </p:sp>
      <p:sp>
        <p:nvSpPr>
          <p:cNvPr id="7" name="Freeform 7"/>
          <p:cNvSpPr/>
          <p:nvPr/>
        </p:nvSpPr>
        <p:spPr>
          <a:xfrm>
            <a:off x="14740343" y="8430004"/>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023839"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543897"/>
            <a:ext cx="11248885" cy="2790827"/>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Rustic Printed"/>
                <a:ea typeface="Rustic Printed"/>
                <a:cs typeface="Rustic Printed"/>
                <a:sym typeface="Rustic Printed"/>
              </a:rPr>
              <a:t>WHY WE CHOOSE THIS DATASET?</a:t>
            </a:r>
          </a:p>
        </p:txBody>
      </p:sp>
      <p:sp>
        <p:nvSpPr>
          <p:cNvPr id="7" name="TextBox 7"/>
          <p:cNvSpPr txBox="1"/>
          <p:nvPr/>
        </p:nvSpPr>
        <p:spPr>
          <a:xfrm>
            <a:off x="3018788" y="4306149"/>
            <a:ext cx="12985217" cy="4324350"/>
          </a:xfrm>
          <a:prstGeom prst="rect">
            <a:avLst/>
          </a:prstGeom>
        </p:spPr>
        <p:txBody>
          <a:bodyPr lIns="0" tIns="0" rIns="0" bIns="0" rtlCol="0" anchor="t">
            <a:spAutoFit/>
          </a:bodyPr>
          <a:lstStyle/>
          <a:p>
            <a:pPr algn="ctr">
              <a:lnSpc>
                <a:spcPts val="2699"/>
              </a:lnSpc>
            </a:pPr>
            <a:r>
              <a:rPr lang="en-US" sz="1999" spc="119">
                <a:solidFill>
                  <a:srgbClr val="FFFFFF"/>
                </a:solidFill>
                <a:latin typeface="Canva Sans Medium"/>
                <a:ea typeface="Canva Sans Medium"/>
                <a:cs typeface="Canva Sans Medium"/>
                <a:sym typeface="Canva Sans Medium"/>
              </a:rPr>
              <a:t> We intend to utilize the information including global statistics of the most popular Youtubers. The platform showcases prominent international Youtubers and the corresponding statistics they generate, including their number of subscribers, video views, video categories, and earnings.Youtube is widely used by many folks today, not just for gaming or entertainment purposes. </a:t>
            </a:r>
          </a:p>
          <a:p>
            <a:pPr algn="ctr">
              <a:lnSpc>
                <a:spcPts val="2699"/>
              </a:lnSpc>
            </a:pPr>
            <a:endParaRPr lang="en-US" sz="1999" spc="119">
              <a:solidFill>
                <a:srgbClr val="FFFFFF"/>
              </a:solidFill>
              <a:latin typeface="Canva Sans Medium"/>
              <a:ea typeface="Canva Sans Medium"/>
              <a:cs typeface="Canva Sans Medium"/>
              <a:sym typeface="Canva Sans Medium"/>
            </a:endParaRPr>
          </a:p>
          <a:p>
            <a:pPr algn="ctr">
              <a:lnSpc>
                <a:spcPts val="2699"/>
              </a:lnSpc>
            </a:pPr>
            <a:r>
              <a:rPr lang="en-US" sz="1999" spc="119">
                <a:solidFill>
                  <a:srgbClr val="FFFFFF"/>
                </a:solidFill>
                <a:latin typeface="Canva Sans Medium"/>
                <a:ea typeface="Canva Sans Medium"/>
                <a:cs typeface="Canva Sans Medium"/>
                <a:sym typeface="Canva Sans Medium"/>
              </a:rPr>
              <a:t> The primary purpose of the data set is to highlight the achievements of top performers and identify the channels that are most likely to attract more views and subscriptions. This dataset is exclusively intended for the use of YouTubers to monitor the performance of their content creators on a global level, and it has not been adjusted for any other uses. As the team shared their experiences, it became evident that YouTube is also utilized globally for purposes such as teaching, research, and disseminating business information.  </a:t>
            </a:r>
          </a:p>
          <a:p>
            <a:pPr marL="0" lvl="0" indent="0" algn="ctr">
              <a:lnSpc>
                <a:spcPts val="2699"/>
              </a:lnSpc>
              <a:spcBef>
                <a:spcPct val="0"/>
              </a:spcBef>
            </a:pPr>
            <a:endParaRPr lang="en-US" sz="1999" spc="119">
              <a:solidFill>
                <a:srgbClr val="FFFFFF"/>
              </a:solidFill>
              <a:latin typeface="Canva Sans Medium"/>
              <a:ea typeface="Canva Sans Medium"/>
              <a:cs typeface="Canva Sans Medium"/>
              <a:sym typeface="Canv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5673813" y="2994093"/>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4"/>
          <p:cNvSpPr txBox="1"/>
          <p:nvPr/>
        </p:nvSpPr>
        <p:spPr>
          <a:xfrm>
            <a:off x="4926389" y="98107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ea typeface="Rustic Printed"/>
                <a:cs typeface="Rustic Printed"/>
                <a:sym typeface="Rustic Printed"/>
              </a:rPr>
              <a:t>VISUALIZATION</a:t>
            </a:r>
          </a:p>
        </p:txBody>
      </p:sp>
      <p:sp>
        <p:nvSpPr>
          <p:cNvPr id="5" name="TextBox 5"/>
          <p:cNvSpPr txBox="1"/>
          <p:nvPr/>
        </p:nvSpPr>
        <p:spPr>
          <a:xfrm>
            <a:off x="7252892" y="3174278"/>
            <a:ext cx="4135448" cy="4819627"/>
          </a:xfrm>
          <a:prstGeom prst="rect">
            <a:avLst/>
          </a:prstGeom>
        </p:spPr>
        <p:txBody>
          <a:bodyPr lIns="0" tIns="0" rIns="0" bIns="0" rtlCol="0" anchor="t">
            <a:spAutoFit/>
          </a:bodyPr>
          <a:lstStyle/>
          <a:p>
            <a:pPr algn="ctr">
              <a:lnSpc>
                <a:spcPts val="5366"/>
              </a:lnSpc>
              <a:spcBef>
                <a:spcPct val="0"/>
              </a:spcBef>
            </a:pPr>
            <a:r>
              <a:rPr lang="en-US" sz="3833" spc="-230">
                <a:solidFill>
                  <a:srgbClr val="EDEDED"/>
                </a:solidFill>
                <a:latin typeface="Rustic Printed"/>
                <a:ea typeface="Rustic Printed"/>
                <a:cs typeface="Rustic Printed"/>
                <a:sym typeface="Rustic Printed"/>
              </a:rPr>
              <a:t>BUBBLE MAP </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BAR CHART</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HISTOGRAM </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LINEAR REGRESSION</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CHOROPLETH &amp; HEAT MAP</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BOXPLOT</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DASHBOARD</a:t>
            </a:r>
          </a:p>
        </p:txBody>
      </p:sp>
      <p:sp>
        <p:nvSpPr>
          <p:cNvPr id="6" name="TextBox 6"/>
          <p:cNvSpPr txBox="1"/>
          <p:nvPr/>
        </p:nvSpPr>
        <p:spPr>
          <a:xfrm>
            <a:off x="1441378" y="8327404"/>
            <a:ext cx="16016883" cy="1417936"/>
          </a:xfrm>
          <a:prstGeom prst="rect">
            <a:avLst/>
          </a:prstGeom>
        </p:spPr>
        <p:txBody>
          <a:bodyPr lIns="0" tIns="0" rIns="0" bIns="0" rtlCol="0" anchor="t">
            <a:spAutoFit/>
          </a:bodyPr>
          <a:lstStyle/>
          <a:p>
            <a:pPr algn="ctr">
              <a:lnSpc>
                <a:spcPts val="5321"/>
              </a:lnSpc>
              <a:spcBef>
                <a:spcPct val="0"/>
              </a:spcBef>
            </a:pPr>
            <a:endParaRPr/>
          </a:p>
          <a:p>
            <a:pPr algn="ctr">
              <a:lnSpc>
                <a:spcPts val="5321"/>
              </a:lnSpc>
              <a:spcBef>
                <a:spcPct val="0"/>
              </a:spcBef>
            </a:pPr>
            <a:r>
              <a:rPr lang="en-US" sz="3800" spc="-228">
                <a:solidFill>
                  <a:srgbClr val="0B4E7C"/>
                </a:solidFill>
                <a:latin typeface="Rustic Printed"/>
                <a:ea typeface="Rustic Printed"/>
                <a:cs typeface="Rustic Printed"/>
                <a:sym typeface="Rustic Printed"/>
              </a:rPr>
              <a:t>HTTPS://PUBLIC.TABLEAU.COM/APP/PROFILE/KEREN.AHARON/VIZ/CATALOGUEDASH/DASHBOARD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9736982" y="1526745"/>
            <a:ext cx="7259909" cy="7233510"/>
          </a:xfrm>
          <a:custGeom>
            <a:avLst/>
            <a:gdLst/>
            <a:ahLst/>
            <a:cxnLst/>
            <a:rect l="l" t="t" r="r" b="b"/>
            <a:pathLst>
              <a:path w="7259909" h="7233510">
                <a:moveTo>
                  <a:pt x="0" y="0"/>
                </a:moveTo>
                <a:lnTo>
                  <a:pt x="7259909" y="0"/>
                </a:lnTo>
                <a:lnTo>
                  <a:pt x="7259909" y="7233510"/>
                </a:lnTo>
                <a:lnTo>
                  <a:pt x="0" y="72335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4"/>
          <p:cNvSpPr txBox="1"/>
          <p:nvPr/>
        </p:nvSpPr>
        <p:spPr>
          <a:xfrm>
            <a:off x="1504950" y="1763005"/>
            <a:ext cx="7196179"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INSPIRTATION</a:t>
            </a:r>
          </a:p>
        </p:txBody>
      </p:sp>
      <p:sp>
        <p:nvSpPr>
          <p:cNvPr id="5" name="TextBox 5"/>
          <p:cNvSpPr txBox="1"/>
          <p:nvPr/>
        </p:nvSpPr>
        <p:spPr>
          <a:xfrm>
            <a:off x="1504950" y="5917955"/>
            <a:ext cx="7196179" cy="3701415"/>
          </a:xfrm>
          <a:prstGeom prst="rect">
            <a:avLst/>
          </a:prstGeom>
        </p:spPr>
        <p:txBody>
          <a:bodyPr lIns="0" tIns="0" rIns="0" bIns="0" rtlCol="0" anchor="t">
            <a:spAutoFit/>
          </a:bodyPr>
          <a:lstStyle/>
          <a:p>
            <a:pPr algn="l">
              <a:lnSpc>
                <a:spcPts val="2295"/>
              </a:lnSpc>
            </a:pPr>
            <a:r>
              <a:rPr lang="en-US" sz="1700" spc="102">
                <a:solidFill>
                  <a:srgbClr val="0B4E7C"/>
                </a:solidFill>
                <a:latin typeface="Canva Sans Medium"/>
                <a:ea typeface="Canva Sans Medium"/>
                <a:cs typeface="Canva Sans Medium"/>
                <a:sym typeface="Canva Sans Medium"/>
              </a:rPr>
              <a:t>Filters including channels and </a:t>
            </a:r>
          </a:p>
          <a:p>
            <a:pPr algn="l">
              <a:lnSpc>
                <a:spcPts val="2295"/>
              </a:lnSpc>
            </a:pPr>
            <a:r>
              <a:rPr lang="en-US" sz="1700" spc="102">
                <a:solidFill>
                  <a:srgbClr val="0B4E7C"/>
                </a:solidFill>
                <a:latin typeface="Canva Sans Medium"/>
                <a:ea typeface="Canva Sans Medium"/>
                <a:cs typeface="Canva Sans Medium"/>
                <a:sym typeface="Canva Sans Medium"/>
              </a:rPr>
              <a:t>What is your inspiration: </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5" tooltip="https://www.enterpriseappstoday.com/stats/youtube-statistics.html#google_vignette"/>
              </a:rPr>
              <a:t>https://www.enterpriseappstoday.com/stats/youtube-statistics.html#google_vignette</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6" tooltip="https://thesocialshepherd.com/blog/youtube-statistics"/>
              </a:rPr>
              <a:t>https://thesocialshepherd.com/blog/youtube-statistics</a:t>
            </a:r>
            <a:r>
              <a:rPr lang="en-US" sz="1700" spc="102">
                <a:solidFill>
                  <a:srgbClr val="0B4E7C"/>
                </a:solidFill>
                <a:latin typeface="Canva Sans Medium"/>
                <a:ea typeface="Canva Sans Medium"/>
                <a:cs typeface="Canva Sans Medium"/>
                <a:sym typeface="Canva Sans Medium"/>
              </a:rPr>
              <a:t> </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7" tooltip="https://www.statista.com/statistics/280685/number-of-monthly-unique-youtube-users/"/>
              </a:rPr>
              <a:t>https://www.statista.com/statistics/280685/number-of-monthly-unique-youtube-users/</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8" tooltip="https://www.globalmediainsight.com/blog/youtube-users-statistics/"/>
              </a:rPr>
              <a:t>https://www.globalmediainsight.com/blog/youtube-users-statistics/</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rPr>
              <a:t>https://www.statista.com/statistics/1287137/youtube-global-users-age-gender-distribution/</a:t>
            </a:r>
          </a:p>
          <a:p>
            <a:pPr algn="l">
              <a:lnSpc>
                <a:spcPts val="2295"/>
              </a:lnSpc>
            </a:pPr>
            <a:endPar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endParaRPr>
          </a:p>
          <a:p>
            <a:pPr marL="0" lvl="0" indent="0" algn="l">
              <a:lnSpc>
                <a:spcPts val="2295"/>
              </a:lnSpc>
              <a:spcBef>
                <a:spcPct val="0"/>
              </a:spcBef>
            </a:pPr>
            <a:endPar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QUESTIONS : </a:t>
            </a:r>
          </a:p>
        </p:txBody>
      </p:sp>
      <p:sp>
        <p:nvSpPr>
          <p:cNvPr id="4" name="Freeform 4"/>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8" name="Freeform 8"/>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Freeform 9"/>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0" name="TextBox 10"/>
          <p:cNvSpPr txBox="1"/>
          <p:nvPr/>
        </p:nvSpPr>
        <p:spPr>
          <a:xfrm>
            <a:off x="7350455" y="3988122"/>
            <a:ext cx="3589494" cy="1483996"/>
          </a:xfrm>
          <a:prstGeom prst="rect">
            <a:avLst/>
          </a:prstGeom>
        </p:spPr>
        <p:txBody>
          <a:bodyPr lIns="0" tIns="0" rIns="0" bIns="0" rtlCol="0" anchor="t">
            <a:spAutoFit/>
          </a:bodyPr>
          <a:lstStyle/>
          <a:p>
            <a:pPr marL="0" lvl="0" indent="0" algn="ctr">
              <a:lnSpc>
                <a:spcPts val="3779"/>
              </a:lnSpc>
            </a:pPr>
            <a:r>
              <a:rPr lang="en-US" sz="2699">
                <a:solidFill>
                  <a:srgbClr val="FFFFFF"/>
                </a:solidFill>
                <a:latin typeface="Rustic Printed"/>
                <a:ea typeface="Rustic Printed"/>
                <a:cs typeface="Rustic Printed"/>
                <a:sym typeface="Rustic Printed"/>
              </a:rPr>
              <a:t>WHAT ARE THE TOP 25 YOUTUBE CHANNELS BY COUNTRY?</a:t>
            </a:r>
          </a:p>
        </p:txBody>
      </p:sp>
      <p:sp>
        <p:nvSpPr>
          <p:cNvPr id="11" name="TextBox 11"/>
          <p:cNvSpPr txBox="1"/>
          <p:nvPr/>
        </p:nvSpPr>
        <p:spPr>
          <a:xfrm>
            <a:off x="12274375" y="407384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WHAT ARE THE TOP 10/25 YOUTUBE CHANNELS BY THE NUMBER OF VIEWS?</a:t>
            </a:r>
          </a:p>
        </p:txBody>
      </p:sp>
      <p:sp>
        <p:nvSpPr>
          <p:cNvPr id="12" name="TextBox 12"/>
          <p:cNvSpPr txBox="1"/>
          <p:nvPr/>
        </p:nvSpPr>
        <p:spPr>
          <a:xfrm>
            <a:off x="2424132" y="7465317"/>
            <a:ext cx="3589494" cy="1234440"/>
          </a:xfrm>
          <a:prstGeom prst="rect">
            <a:avLst/>
          </a:prstGeom>
        </p:spPr>
        <p:txBody>
          <a:bodyPr lIns="0" tIns="0" rIns="0" bIns="0" rtlCol="0" anchor="t">
            <a:spAutoFit/>
          </a:bodyPr>
          <a:lstStyle/>
          <a:p>
            <a:pPr marL="0" lvl="0" indent="0" algn="ctr">
              <a:lnSpc>
                <a:spcPts val="3359"/>
              </a:lnSpc>
            </a:pPr>
            <a:r>
              <a:rPr lang="en-US" sz="2399">
                <a:solidFill>
                  <a:srgbClr val="FFFFFF"/>
                </a:solidFill>
                <a:latin typeface="Canva Sans Medium"/>
                <a:ea typeface="Canva Sans Medium"/>
                <a:cs typeface="Canva Sans Medium"/>
                <a:sym typeface="Canva Sans Medium"/>
              </a:rPr>
              <a:t>WHAT CATEGORIES WILL GET THE MOST VIEWS </a:t>
            </a:r>
          </a:p>
        </p:txBody>
      </p:sp>
      <p:sp>
        <p:nvSpPr>
          <p:cNvPr id="13" name="TextBox 13"/>
          <p:cNvSpPr txBox="1"/>
          <p:nvPr/>
        </p:nvSpPr>
        <p:spPr>
          <a:xfrm>
            <a:off x="7349253" y="746531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WHICH CHANNELS HAVE THE HIGHEST TOTAL VIDEO VIEWS?</a:t>
            </a:r>
          </a:p>
        </p:txBody>
      </p:sp>
      <p:sp>
        <p:nvSpPr>
          <p:cNvPr id="14" name="TextBox 14"/>
          <p:cNvSpPr txBox="1"/>
          <p:nvPr/>
        </p:nvSpPr>
        <p:spPr>
          <a:xfrm>
            <a:off x="12274375" y="7455792"/>
            <a:ext cx="3589494" cy="1189355"/>
          </a:xfrm>
          <a:prstGeom prst="rect">
            <a:avLst/>
          </a:prstGeom>
        </p:spPr>
        <p:txBody>
          <a:bodyPr lIns="0" tIns="0" rIns="0" bIns="0" rtlCol="0" anchor="t">
            <a:spAutoFit/>
          </a:bodyPr>
          <a:lstStyle/>
          <a:p>
            <a:pPr marL="0" lvl="0" indent="0" algn="ctr">
              <a:lnSpc>
                <a:spcPts val="3219"/>
              </a:lnSpc>
            </a:pPr>
            <a:r>
              <a:rPr lang="en-US" sz="2299">
                <a:solidFill>
                  <a:srgbClr val="FFFFFF"/>
                </a:solidFill>
                <a:latin typeface="Canva Sans Medium"/>
                <a:ea typeface="Canva Sans Medium"/>
                <a:cs typeface="Canva Sans Medium"/>
                <a:sym typeface="Canva Sans Medium"/>
              </a:rPr>
              <a:t>WHAT ARE THE TOP 10/25 YOUTUBE CHANNELS BY UPLOAD</a:t>
            </a:r>
          </a:p>
        </p:txBody>
      </p:sp>
      <p:sp>
        <p:nvSpPr>
          <p:cNvPr id="15" name="TextBox 15"/>
          <p:cNvSpPr txBox="1"/>
          <p:nvPr/>
        </p:nvSpPr>
        <p:spPr>
          <a:xfrm>
            <a:off x="3247292"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16" name="TextBox 16"/>
          <p:cNvSpPr txBox="1"/>
          <p:nvPr/>
        </p:nvSpPr>
        <p:spPr>
          <a:xfrm>
            <a:off x="8172414"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7" name="TextBox 17"/>
          <p:cNvSpPr txBox="1"/>
          <p:nvPr/>
        </p:nvSpPr>
        <p:spPr>
          <a:xfrm>
            <a:off x="13097535"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8" name="TextBox 18"/>
          <p:cNvSpPr txBox="1"/>
          <p:nvPr/>
        </p:nvSpPr>
        <p:spPr>
          <a:xfrm>
            <a:off x="8172414"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
        <p:nvSpPr>
          <p:cNvPr id="19" name="TextBox 19"/>
          <p:cNvSpPr txBox="1"/>
          <p:nvPr/>
        </p:nvSpPr>
        <p:spPr>
          <a:xfrm>
            <a:off x="324990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20" name="TextBox 20"/>
          <p:cNvSpPr txBox="1"/>
          <p:nvPr/>
        </p:nvSpPr>
        <p:spPr>
          <a:xfrm>
            <a:off x="1309753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id="21" name="TextBox 21"/>
          <p:cNvSpPr txBox="1"/>
          <p:nvPr/>
        </p:nvSpPr>
        <p:spPr>
          <a:xfrm>
            <a:off x="2426745" y="3853379"/>
            <a:ext cx="3589494" cy="1457107"/>
          </a:xfrm>
          <a:prstGeom prst="rect">
            <a:avLst/>
          </a:prstGeom>
        </p:spPr>
        <p:txBody>
          <a:bodyPr lIns="0" tIns="0" rIns="0" bIns="0" rtlCol="0" anchor="t">
            <a:spAutoFit/>
          </a:bodyPr>
          <a:lstStyle/>
          <a:p>
            <a:pPr algn="ctr">
              <a:lnSpc>
                <a:spcPts val="3687"/>
              </a:lnSpc>
              <a:spcBef>
                <a:spcPct val="0"/>
              </a:spcBef>
            </a:pPr>
            <a:r>
              <a:rPr lang="en-US" sz="2633" spc="-158" dirty="0">
                <a:solidFill>
                  <a:srgbClr val="EDEDED"/>
                </a:solidFill>
                <a:latin typeface="Rustic Printed"/>
                <a:ea typeface="Rustic Printed"/>
                <a:cs typeface="Rustic Printed"/>
                <a:sym typeface="Rustic Printed"/>
              </a:rPr>
              <a:t>WHAT ARE THE TOP 25 YOUTUBE CHANNELS BY THE NUMBER OF SUBSCRIBERS?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a:off x="625462" y="680010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7" name="Freeform 7"/>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8" name="Freeform 8"/>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10800000">
            <a:off x="12464294" y="3777849"/>
            <a:ext cx="5416306" cy="2751671"/>
          </a:xfrm>
          <a:custGeom>
            <a:avLst/>
            <a:gdLst/>
            <a:ahLst/>
            <a:cxnLst/>
            <a:rect l="l" t="t" r="r" b="b"/>
            <a:pathLst>
              <a:path w="5416306" h="2751671">
                <a:moveTo>
                  <a:pt x="0" y="0"/>
                </a:moveTo>
                <a:lnTo>
                  <a:pt x="5416307" y="0"/>
                </a:lnTo>
                <a:lnTo>
                  <a:pt x="5416307"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10" name="Freeform 10"/>
          <p:cNvSpPr/>
          <p:nvPr/>
        </p:nvSpPr>
        <p:spPr>
          <a:xfrm>
            <a:off x="12246232" y="6820476"/>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11" name="TextBox 11"/>
          <p:cNvSpPr txBox="1"/>
          <p:nvPr/>
        </p:nvSpPr>
        <p:spPr>
          <a:xfrm>
            <a:off x="6670564" y="3286125"/>
            <a:ext cx="4946872" cy="2200275"/>
          </a:xfrm>
          <a:prstGeom prst="rect">
            <a:avLst/>
          </a:prstGeom>
        </p:spPr>
        <p:txBody>
          <a:bodyPr lIns="0" tIns="0" rIns="0" bIns="0" rtlCol="0" anchor="t">
            <a:spAutoFit/>
          </a:bodyPr>
          <a:lstStyle/>
          <a:p>
            <a:pPr marL="0" lvl="0" indent="0" algn="ctr">
              <a:lnSpc>
                <a:spcPts val="12600"/>
              </a:lnSpc>
              <a:spcBef>
                <a:spcPct val="0"/>
              </a:spcBef>
            </a:pPr>
            <a:r>
              <a:rPr lang="en-US" sz="15000" spc="-900" dirty="0">
                <a:solidFill>
                  <a:srgbClr val="0B4E7C"/>
                </a:solidFill>
                <a:latin typeface="Rustic Printed"/>
                <a:ea typeface="Rustic Printed"/>
                <a:cs typeface="Rustic Printed"/>
                <a:sym typeface="Rustic Printed"/>
              </a:rPr>
              <a:t>MIND</a:t>
            </a:r>
          </a:p>
        </p:txBody>
      </p:sp>
      <p:sp>
        <p:nvSpPr>
          <p:cNvPr id="12" name="Freeform 12"/>
          <p:cNvSpPr/>
          <p:nvPr/>
        </p:nvSpPr>
        <p:spPr>
          <a:xfrm rot="-7900054">
            <a:off x="6683659" y="242835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Freeform 15"/>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6" name="Freeform 16"/>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7" name="Freeform 17"/>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8" name="Freeform 18"/>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9" name="Freeform 19"/>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20" name="Freeform 20"/>
          <p:cNvSpPr/>
          <p:nvPr/>
        </p:nvSpPr>
        <p:spPr>
          <a:xfrm>
            <a:off x="1116586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1028700" y="917556"/>
            <a:ext cx="4792403"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Growth and Trends</a:t>
            </a:r>
          </a:p>
          <a:p>
            <a:pPr algn="ctr">
              <a:lnSpc>
                <a:spcPts val="2584"/>
              </a:lnSpc>
            </a:pPr>
            <a:r>
              <a:rPr lang="en-US" sz="1700" dirty="0" err="1">
                <a:solidFill>
                  <a:srgbClr val="FFFFFF"/>
                </a:solidFill>
                <a:latin typeface="Canva Sans Bold"/>
                <a:ea typeface="Canva Sans Bold"/>
                <a:cs typeface="Canva Sans Bold"/>
                <a:sym typeface="Canva Sans Bold"/>
              </a:rPr>
              <a:t>Fatina</a:t>
            </a: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Bold"/>
                <a:ea typeface="Canva Sans Bold"/>
                <a:cs typeface="Canva Sans Bold"/>
                <a:sym typeface="Canva Sans Bold"/>
              </a:rPr>
              <a:t>Which channels gained the most subscribers?&amp; What types of content are most popular when looking on categories with the most views and highest engagement </a:t>
            </a:r>
          </a:p>
          <a:p>
            <a:pPr algn="ctr">
              <a:lnSpc>
                <a:spcPts val="2584"/>
              </a:lnSpc>
            </a:pPr>
            <a:r>
              <a:rPr lang="en-US" sz="1700" dirty="0">
                <a:solidFill>
                  <a:srgbClr val="FFFFFF"/>
                </a:solidFill>
                <a:latin typeface="Canva Sans Bold"/>
                <a:ea typeface="Canva Sans Bold"/>
                <a:cs typeface="Canva Sans Bold"/>
                <a:sym typeface="Canva Sans Bold"/>
              </a:rPr>
              <a:t>Which channels had the highest video views?</a:t>
            </a: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3" name="TextBox 23"/>
          <p:cNvSpPr txBox="1"/>
          <p:nvPr/>
        </p:nvSpPr>
        <p:spPr>
          <a:xfrm>
            <a:off x="782919" y="4101959"/>
            <a:ext cx="5036140"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Earnings Estimates -Herbert</a:t>
            </a:r>
          </a:p>
          <a:p>
            <a:pPr algn="ctr">
              <a:lnSpc>
                <a:spcPts val="2584"/>
              </a:lnSpc>
            </a:pP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Bold"/>
                <a:ea typeface="Canva Sans Bold"/>
                <a:cs typeface="Canva Sans Bold"/>
                <a:sym typeface="Canva Sans Bold"/>
              </a:rPr>
              <a:t>What are the estimated monthly and yearly earnings for the top 25 YouTube channels?</a:t>
            </a:r>
          </a:p>
          <a:p>
            <a:pPr algn="ctr">
              <a:lnSpc>
                <a:spcPts val="2584"/>
              </a:lnSpc>
            </a:pPr>
            <a:r>
              <a:rPr lang="en-US" sz="1700" dirty="0">
                <a:solidFill>
                  <a:srgbClr val="FFFFFF"/>
                </a:solidFill>
                <a:latin typeface="Canva Sans Bold"/>
                <a:ea typeface="Canva Sans Bold"/>
                <a:cs typeface="Canva Sans Bold"/>
                <a:sym typeface="Canva Sans Bold"/>
              </a:rPr>
              <a:t>Which channels have the highest estimated earnings?</a:t>
            </a:r>
          </a:p>
          <a:p>
            <a:pPr algn="ctr">
              <a:lnSpc>
                <a:spcPts val="2584"/>
              </a:lnSpc>
            </a:pPr>
            <a:endParaRPr lang="en-US" sz="1700" dirty="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4" name="TextBox 24"/>
          <p:cNvSpPr txBox="1"/>
          <p:nvPr/>
        </p:nvSpPr>
        <p:spPr>
          <a:xfrm>
            <a:off x="815545" y="6831616"/>
            <a:ext cx="5036140" cy="2973763"/>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Country Comparisons  </a:t>
            </a:r>
            <a:r>
              <a:rPr lang="en-US" sz="1700" dirty="0" err="1">
                <a:solidFill>
                  <a:srgbClr val="FFFFFF"/>
                </a:solidFill>
                <a:latin typeface="Canva Sans Bold"/>
                <a:ea typeface="Canva Sans Bold"/>
                <a:cs typeface="Canva Sans Bold"/>
                <a:sym typeface="Canva Sans Bold"/>
              </a:rPr>
              <a:t>Fatina</a:t>
            </a: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a:ea typeface="Canva Sans"/>
                <a:cs typeface="Canva Sans"/>
                <a:sym typeface="Canva Sans"/>
              </a:rPr>
              <a:t>How do YouTube channels from different countries compare in terms of average subscribers and views?</a:t>
            </a:r>
          </a:p>
          <a:p>
            <a:pPr algn="ctr">
              <a:lnSpc>
                <a:spcPts val="2584"/>
              </a:lnSpc>
            </a:pPr>
            <a:endParaRPr lang="en-US" sz="1700" dirty="0">
              <a:solidFill>
                <a:srgbClr val="FFFFFF"/>
              </a:solidFill>
              <a:latin typeface="Canva Sans"/>
              <a:ea typeface="Canva Sans"/>
              <a:cs typeface="Canva Sans"/>
              <a:sym typeface="Canva Sans"/>
            </a:endParaRPr>
          </a:p>
          <a:p>
            <a:pPr algn="ctr">
              <a:lnSpc>
                <a:spcPts val="2584"/>
              </a:lnSpc>
            </a:pPr>
            <a:r>
              <a:rPr lang="en-US" sz="1700" dirty="0">
                <a:solidFill>
                  <a:srgbClr val="FFFFFF"/>
                </a:solidFill>
                <a:latin typeface="Canva Sans"/>
                <a:ea typeface="Canva Sans"/>
                <a:cs typeface="Canva Sans"/>
                <a:sym typeface="Canva Sans"/>
              </a:rPr>
              <a:t>What is the correlation between a country's population and the number of top-ranked YouTube channels it has?</a:t>
            </a:r>
          </a:p>
          <a:p>
            <a:pPr marL="0" lvl="0" indent="0" algn="ctr">
              <a:lnSpc>
                <a:spcPts val="2584"/>
              </a:lnSpc>
              <a:spcBef>
                <a:spcPct val="0"/>
              </a:spcBef>
            </a:pPr>
            <a:endParaRPr lang="en-US" sz="1700" dirty="0">
              <a:solidFill>
                <a:srgbClr val="FFFFFF"/>
              </a:solidFill>
              <a:latin typeface="Canva Sans"/>
              <a:ea typeface="Canva Sans"/>
              <a:cs typeface="Canva Sans"/>
              <a:sym typeface="Canva Sans"/>
            </a:endParaRPr>
          </a:p>
        </p:txBody>
      </p:sp>
      <p:sp>
        <p:nvSpPr>
          <p:cNvPr id="25" name="TextBox 25"/>
          <p:cNvSpPr txBox="1"/>
          <p:nvPr/>
        </p:nvSpPr>
        <p:spPr>
          <a:xfrm>
            <a:off x="12246086" y="917556"/>
            <a:ext cx="5614409" cy="2643224"/>
          </a:xfrm>
          <a:prstGeom prst="rect">
            <a:avLst/>
          </a:prstGeom>
        </p:spPr>
        <p:txBody>
          <a:bodyPr lIns="0" tIns="0" rIns="0" bIns="0" rtlCol="0" anchor="t">
            <a:spAutoFit/>
          </a:bodyPr>
          <a:lstStyle/>
          <a:p>
            <a:pPr algn="ctr">
              <a:lnSpc>
                <a:spcPts val="2127"/>
              </a:lnSpc>
            </a:pPr>
            <a:r>
              <a:rPr lang="en-US" sz="1399" dirty="0">
                <a:solidFill>
                  <a:srgbClr val="FFFFFF"/>
                </a:solidFill>
                <a:latin typeface="Canva Sans Bold"/>
                <a:ea typeface="Canva Sans Bold"/>
                <a:cs typeface="Canva Sans Bold"/>
                <a:sym typeface="Canva Sans Bold"/>
              </a:rPr>
              <a:t>Impact of Education and Unemployment  </a:t>
            </a:r>
          </a:p>
          <a:p>
            <a:pPr algn="ctr">
              <a:lnSpc>
                <a:spcPts val="2127"/>
              </a:lnSpc>
            </a:pPr>
            <a:r>
              <a:rPr lang="en-US" sz="1399" dirty="0">
                <a:solidFill>
                  <a:srgbClr val="FFFFFF"/>
                </a:solidFill>
                <a:latin typeface="Canva Sans Bold"/>
                <a:ea typeface="Canva Sans Bold"/>
                <a:cs typeface="Canva Sans Bold"/>
                <a:sym typeface="Canva Sans Bold"/>
              </a:rPr>
              <a:t>Lina</a:t>
            </a:r>
          </a:p>
          <a:p>
            <a:pPr algn="ctr">
              <a:lnSpc>
                <a:spcPts val="2127"/>
              </a:lnSpc>
            </a:pPr>
            <a:endParaRPr lang="en-US" sz="1399" dirty="0">
              <a:solidFill>
                <a:srgbClr val="FFFFFF"/>
              </a:solidFill>
              <a:latin typeface="Canva Sans Bold"/>
              <a:ea typeface="Canva Sans Bold"/>
              <a:cs typeface="Canva Sans Bold"/>
              <a:sym typeface="Canva Sans Bold"/>
            </a:endParaRPr>
          </a:p>
          <a:p>
            <a:pPr algn="ctr">
              <a:lnSpc>
                <a:spcPts val="2127"/>
              </a:lnSpc>
            </a:pPr>
            <a:r>
              <a:rPr lang="en-US" sz="1399" dirty="0">
                <a:solidFill>
                  <a:srgbClr val="FFFFFF"/>
                </a:solidFill>
                <a:latin typeface="Canva Sans Bold"/>
                <a:ea typeface="Canva Sans Bold"/>
                <a:cs typeface="Canva Sans Bold"/>
                <a:sym typeface="Canva Sans Bold"/>
              </a:rPr>
              <a:t>Is there a correlation between a country's tertiary education </a:t>
            </a:r>
          </a:p>
          <a:p>
            <a:pPr algn="ctr">
              <a:lnSpc>
                <a:spcPts val="2127"/>
              </a:lnSpc>
            </a:pPr>
            <a:r>
              <a:rPr lang="en-US" sz="1399" dirty="0">
                <a:solidFill>
                  <a:srgbClr val="FFFFFF"/>
                </a:solidFill>
                <a:latin typeface="Canva Sans Bold"/>
                <a:ea typeface="Canva Sans Bold"/>
                <a:cs typeface="Canva Sans Bold"/>
                <a:sym typeface="Canva Sans Bold"/>
              </a:rPr>
              <a:t>enrollment and the success of YouTube </a:t>
            </a:r>
          </a:p>
          <a:p>
            <a:pPr algn="ctr">
              <a:lnSpc>
                <a:spcPts val="2127"/>
              </a:lnSpc>
            </a:pPr>
            <a:r>
              <a:rPr lang="en-US" sz="1399" dirty="0">
                <a:solidFill>
                  <a:srgbClr val="FFFFFF"/>
                </a:solidFill>
                <a:latin typeface="Canva Sans Bold"/>
                <a:ea typeface="Canva Sans Bold"/>
                <a:cs typeface="Canva Sans Bold"/>
                <a:sym typeface="Canva Sans Bold"/>
              </a:rPr>
              <a:t>channels from that country?</a:t>
            </a:r>
          </a:p>
          <a:p>
            <a:pPr algn="ctr">
              <a:lnSpc>
                <a:spcPts val="2127"/>
              </a:lnSpc>
            </a:pPr>
            <a:r>
              <a:rPr lang="en-US" sz="1399" dirty="0">
                <a:solidFill>
                  <a:srgbClr val="FFFFFF"/>
                </a:solidFill>
                <a:latin typeface="Canva Sans Bold"/>
                <a:ea typeface="Canva Sans Bold"/>
                <a:cs typeface="Canva Sans Bold"/>
                <a:sym typeface="Canva Sans Bold"/>
              </a:rPr>
              <a:t>How does the unemployment rate </a:t>
            </a:r>
          </a:p>
          <a:p>
            <a:pPr algn="ctr">
              <a:lnSpc>
                <a:spcPts val="2127"/>
              </a:lnSpc>
            </a:pPr>
            <a:r>
              <a:rPr lang="en-US" sz="1399" dirty="0">
                <a:solidFill>
                  <a:srgbClr val="FFFFFF"/>
                </a:solidFill>
                <a:latin typeface="Canva Sans Bold"/>
                <a:ea typeface="Canva Sans Bold"/>
                <a:cs typeface="Canva Sans Bold"/>
                <a:sym typeface="Canva Sans Bold"/>
              </a:rPr>
              <a:t>in a country affect the number of YouTube </a:t>
            </a:r>
          </a:p>
          <a:p>
            <a:pPr algn="ctr">
              <a:lnSpc>
                <a:spcPts val="2127"/>
              </a:lnSpc>
            </a:pPr>
            <a:r>
              <a:rPr lang="en-US" sz="1399" dirty="0">
                <a:solidFill>
                  <a:srgbClr val="FFFFFF"/>
                </a:solidFill>
                <a:latin typeface="Canva Sans Bold"/>
                <a:ea typeface="Canva Sans Bold"/>
                <a:cs typeface="Canva Sans Bold"/>
                <a:sym typeface="Canva Sans Bold"/>
              </a:rPr>
              <a:t>channels and their success?</a:t>
            </a:r>
          </a:p>
          <a:p>
            <a:pPr marL="0" lvl="0" indent="0" algn="ctr">
              <a:lnSpc>
                <a:spcPts val="1824"/>
              </a:lnSpc>
              <a:spcBef>
                <a:spcPct val="0"/>
              </a:spcBef>
            </a:pPr>
            <a:endParaRPr lang="en-US" sz="1399" dirty="0">
              <a:solidFill>
                <a:srgbClr val="FFFFFF"/>
              </a:solidFill>
              <a:latin typeface="Canva Sans Bold"/>
              <a:ea typeface="Canva Sans Bold"/>
              <a:cs typeface="Canva Sans Bold"/>
              <a:sym typeface="Canva Sans Bold"/>
            </a:endParaRPr>
          </a:p>
        </p:txBody>
      </p:sp>
      <p:sp>
        <p:nvSpPr>
          <p:cNvPr id="26" name="TextBox 26"/>
          <p:cNvSpPr txBox="1"/>
          <p:nvPr/>
        </p:nvSpPr>
        <p:spPr>
          <a:xfrm>
            <a:off x="13316986" y="4032468"/>
            <a:ext cx="3710922"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Individual Channel Performance</a:t>
            </a:r>
          </a:p>
          <a:p>
            <a:pPr algn="ctr">
              <a:lnSpc>
                <a:spcPts val="2584"/>
              </a:lnSpc>
            </a:pPr>
            <a:r>
              <a:rPr lang="en-US" sz="1700" dirty="0">
                <a:solidFill>
                  <a:srgbClr val="FFFFFF"/>
                </a:solidFill>
                <a:latin typeface="Canva Sans Bold"/>
                <a:ea typeface="Canva Sans Bold"/>
                <a:cs typeface="Canva Sans Bold"/>
                <a:sym typeface="Canva Sans Bold"/>
              </a:rPr>
              <a:t>Herbert</a:t>
            </a:r>
          </a:p>
          <a:p>
            <a:pPr algn="ctr">
              <a:lnSpc>
                <a:spcPts val="2584"/>
              </a:lnSpc>
            </a:pPr>
            <a:r>
              <a:rPr lang="en-US" sz="1700" dirty="0">
                <a:solidFill>
                  <a:srgbClr val="FFFFFF"/>
                </a:solidFill>
                <a:latin typeface="Canva Sans Bold"/>
                <a:ea typeface="Canva Sans Bold"/>
                <a:cs typeface="Canva Sans Bold"/>
                <a:sym typeface="Canva Sans Bold"/>
              </a:rPr>
              <a:t>What is the video upload frequency of a channel, and how does it correlate with its subscriber growth?</a:t>
            </a:r>
          </a:p>
          <a:p>
            <a:pPr algn="ctr">
              <a:lnSpc>
                <a:spcPts val="2584"/>
              </a:lnSpc>
            </a:pPr>
            <a:endParaRPr lang="en-US" sz="1700" dirty="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7" name="TextBox 27"/>
          <p:cNvSpPr txBox="1"/>
          <p:nvPr/>
        </p:nvSpPr>
        <p:spPr>
          <a:xfrm>
            <a:off x="12698180" y="6982441"/>
            <a:ext cx="4948535"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Channel Categories</a:t>
            </a:r>
          </a:p>
          <a:p>
            <a:pPr algn="ctr">
              <a:lnSpc>
                <a:spcPts val="2584"/>
              </a:lnSpc>
            </a:pPr>
            <a:r>
              <a:rPr lang="en-US" sz="1700" dirty="0">
                <a:solidFill>
                  <a:srgbClr val="FFFFFF"/>
                </a:solidFill>
                <a:latin typeface="Canva Sans Bold"/>
                <a:ea typeface="Canva Sans Bold"/>
                <a:cs typeface="Canva Sans Bold"/>
                <a:sym typeface="Canva Sans Bold"/>
              </a:rPr>
              <a:t>Lina</a:t>
            </a:r>
          </a:p>
          <a:p>
            <a:pPr algn="ctr">
              <a:lnSpc>
                <a:spcPts val="2584"/>
              </a:lnSpc>
            </a:pPr>
            <a:r>
              <a:rPr lang="en-US" sz="1700" dirty="0">
                <a:solidFill>
                  <a:srgbClr val="FFFFFF"/>
                </a:solidFill>
                <a:latin typeface="Canva Sans Bold"/>
                <a:ea typeface="Canva Sans Bold"/>
                <a:cs typeface="Canva Sans Bold"/>
                <a:sym typeface="Canva Sans Bold"/>
              </a:rPr>
              <a:t>Which category has the most channels in the top 100 by subscribers?</a:t>
            </a:r>
          </a:p>
          <a:p>
            <a:pPr algn="ctr">
              <a:lnSpc>
                <a:spcPts val="2584"/>
              </a:lnSpc>
            </a:pPr>
            <a:r>
              <a:rPr lang="en-US" sz="1700" dirty="0">
                <a:solidFill>
                  <a:srgbClr val="FFFFFF"/>
                </a:solidFill>
                <a:latin typeface="Canva Sans Bold"/>
                <a:ea typeface="Canva Sans Bold"/>
                <a:cs typeface="Canva Sans Bold"/>
                <a:sym typeface="Canva Sans Bold"/>
              </a:rPr>
              <a:t>How do channels in different categories compare in terms of average views and earnings, by country?</a:t>
            </a: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90F69AA9-2541-CFFB-3C0E-994295D4C6F7}"/>
                  </a:ext>
                </a:extLst>
              </p14:cNvPr>
              <p14:cNvContentPartPr/>
              <p14:nvPr/>
            </p14:nvContentPartPr>
            <p14:xfrm>
              <a:off x="3385503" y="5614503"/>
              <a:ext cx="360" cy="360"/>
            </p14:xfrm>
          </p:contentPart>
        </mc:Choice>
        <mc:Fallback xmlns="">
          <p:pic>
            <p:nvPicPr>
              <p:cNvPr id="32" name="Ink 31">
                <a:extLst>
                  <a:ext uri="{FF2B5EF4-FFF2-40B4-BE49-F238E27FC236}">
                    <a16:creationId xmlns:a16="http://schemas.microsoft.com/office/drawing/2014/main" id="{90F69AA9-2541-CFFB-3C0E-994295D4C6F7}"/>
                  </a:ext>
                </a:extLst>
              </p:cNvPr>
              <p:cNvPicPr/>
              <p:nvPr/>
            </p:nvPicPr>
            <p:blipFill>
              <a:blip r:embed="rId24"/>
              <a:stretch>
                <a:fillRect/>
              </a:stretch>
            </p:blipFill>
            <p:spPr>
              <a:xfrm>
                <a:off x="3376503" y="5605863"/>
                <a:ext cx="18000" cy="18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7773316" cy="3949114"/>
          </a:xfrm>
          <a:custGeom>
            <a:avLst/>
            <a:gdLst/>
            <a:ahLst/>
            <a:cxnLst/>
            <a:rect l="l" t="t" r="r" b="b"/>
            <a:pathLst>
              <a:path w="7773316" h="3949114">
                <a:moveTo>
                  <a:pt x="0" y="0"/>
                </a:moveTo>
                <a:lnTo>
                  <a:pt x="7773316" y="0"/>
                </a:lnTo>
                <a:lnTo>
                  <a:pt x="7773316" y="3949114"/>
                </a:lnTo>
                <a:lnTo>
                  <a:pt x="0" y="3949114"/>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a:off x="7767026" y="5428404"/>
            <a:ext cx="8175671" cy="4153524"/>
          </a:xfrm>
          <a:custGeom>
            <a:avLst/>
            <a:gdLst/>
            <a:ahLst/>
            <a:cxnLst/>
            <a:rect l="l" t="t" r="r" b="b"/>
            <a:pathLst>
              <a:path w="8175671" h="4153524">
                <a:moveTo>
                  <a:pt x="0" y="0"/>
                </a:moveTo>
                <a:lnTo>
                  <a:pt x="8175671" y="0"/>
                </a:lnTo>
                <a:lnTo>
                  <a:pt x="8175671" y="4153524"/>
                </a:lnTo>
                <a:lnTo>
                  <a:pt x="0" y="4153524"/>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1971618" y="859401"/>
            <a:ext cx="4946872" cy="1838792"/>
          </a:xfrm>
          <a:prstGeom prst="rect">
            <a:avLst/>
          </a:prstGeom>
        </p:spPr>
        <p:txBody>
          <a:bodyPr lIns="0" tIns="0" rIns="0" bIns="0" rtlCol="0" anchor="t">
            <a:spAutoFit/>
          </a:bodyPr>
          <a:lstStyle/>
          <a:p>
            <a:pPr marL="0" lvl="0" indent="0" algn="ctr">
              <a:lnSpc>
                <a:spcPts val="6133"/>
              </a:lnSpc>
              <a:spcBef>
                <a:spcPct val="0"/>
              </a:spcBef>
            </a:pPr>
            <a:r>
              <a:rPr lang="en-US" sz="7301" spc="-438">
                <a:solidFill>
                  <a:srgbClr val="0B4E7C"/>
                </a:solidFill>
                <a:latin typeface="Rustic Printed"/>
                <a:ea typeface="Rustic Printed"/>
                <a:cs typeface="Rustic Printed"/>
                <a:sym typeface="Rustic Printed"/>
              </a:rPr>
              <a:t>MIND... CONTINUATION</a:t>
            </a:r>
          </a:p>
        </p:txBody>
      </p:sp>
      <p:sp>
        <p:nvSpPr>
          <p:cNvPr id="8" name="Freeform 8"/>
          <p:cNvSpPr/>
          <p:nvPr/>
        </p:nvSpPr>
        <p:spPr>
          <a:xfrm rot="5327393">
            <a:off x="12911159" y="4620719"/>
            <a:ext cx="846414" cy="380117"/>
          </a:xfrm>
          <a:custGeom>
            <a:avLst/>
            <a:gdLst/>
            <a:ahLst/>
            <a:cxnLst/>
            <a:rect l="l" t="t" r="r" b="b"/>
            <a:pathLst>
              <a:path w="846414" h="380117">
                <a:moveTo>
                  <a:pt x="0" y="0"/>
                </a:moveTo>
                <a:lnTo>
                  <a:pt x="846415" y="0"/>
                </a:lnTo>
                <a:lnTo>
                  <a:pt x="846415"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7866361">
            <a:off x="10309305" y="4298399"/>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2" name="Freeform 12"/>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3" name="Freeform 13"/>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4" name="Freeform 14"/>
          <p:cNvSpPr/>
          <p:nvPr/>
        </p:nvSpPr>
        <p:spPr>
          <a:xfrm rot="-10800000">
            <a:off x="10516530" y="1766851"/>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TextBox 15"/>
          <p:cNvSpPr txBox="1"/>
          <p:nvPr/>
        </p:nvSpPr>
        <p:spPr>
          <a:xfrm>
            <a:off x="1028700" y="898506"/>
            <a:ext cx="6738326" cy="3372013"/>
          </a:xfrm>
          <a:prstGeom prst="rect">
            <a:avLst/>
          </a:prstGeom>
        </p:spPr>
        <p:txBody>
          <a:bodyPr lIns="0" tIns="0" rIns="0" bIns="0" rtlCol="0" anchor="t">
            <a:spAutoFit/>
          </a:bodyPr>
          <a:lstStyle/>
          <a:p>
            <a:pPr algn="ctr">
              <a:lnSpc>
                <a:spcPts val="3205"/>
              </a:lnSpc>
            </a:pPr>
            <a:r>
              <a:rPr lang="en-US" sz="2109" dirty="0">
                <a:solidFill>
                  <a:srgbClr val="FFFFFF"/>
                </a:solidFill>
                <a:latin typeface="Canva Sans Bold"/>
                <a:ea typeface="Canva Sans Bold"/>
                <a:cs typeface="Canva Sans Bold"/>
                <a:sym typeface="Canva Sans Bold"/>
              </a:rPr>
              <a:t>Geographic Insights </a:t>
            </a:r>
            <a:r>
              <a:rPr lang="en-US" sz="2109" dirty="0" err="1">
                <a:solidFill>
                  <a:srgbClr val="FFFFFF"/>
                </a:solidFill>
                <a:latin typeface="Canva Sans Bold"/>
                <a:ea typeface="Canva Sans Bold"/>
                <a:cs typeface="Canva Sans Bold"/>
                <a:sym typeface="Canva Sans Bold"/>
              </a:rPr>
              <a:t>Gunel</a:t>
            </a:r>
            <a:endParaRPr lang="en-US" sz="2109" dirty="0">
              <a:solidFill>
                <a:srgbClr val="FFFFFF"/>
              </a:solidFill>
              <a:latin typeface="Canva Sans Bold"/>
              <a:ea typeface="Canva Sans Bold"/>
              <a:cs typeface="Canva Sans Bold"/>
              <a:sym typeface="Canva Sans Bold"/>
            </a:endParaRPr>
          </a:p>
          <a:p>
            <a:pPr algn="ctr">
              <a:lnSpc>
                <a:spcPts val="3205"/>
              </a:lnSpc>
            </a:pPr>
            <a:endParaRPr lang="en-US" sz="2109" dirty="0">
              <a:solidFill>
                <a:srgbClr val="FFFFFF"/>
              </a:solidFill>
              <a:latin typeface="Canva Sans Bold"/>
              <a:ea typeface="Canva Sans Bold"/>
              <a:cs typeface="Canva Sans Bold"/>
              <a:sym typeface="Canva Sans Bold"/>
            </a:endParaRPr>
          </a:p>
          <a:p>
            <a:pPr algn="ctr">
              <a:lnSpc>
                <a:spcPts val="3205"/>
              </a:lnSpc>
            </a:pPr>
            <a:r>
              <a:rPr lang="en-US" sz="2109" dirty="0">
                <a:solidFill>
                  <a:srgbClr val="FFFFFF"/>
                </a:solidFill>
                <a:latin typeface="Canva Sans Bold"/>
                <a:ea typeface="Canva Sans Bold"/>
                <a:cs typeface="Canva Sans Bold"/>
                <a:sym typeface="Canva Sans Bold"/>
              </a:rPr>
              <a:t>What is the distribution of top YouTube channels by geographic coordinates (latitude and longitude)?</a:t>
            </a:r>
          </a:p>
          <a:p>
            <a:pPr algn="ctr">
              <a:lnSpc>
                <a:spcPts val="3205"/>
              </a:lnSpc>
            </a:pPr>
            <a:r>
              <a:rPr lang="en-US" sz="2109" dirty="0">
                <a:solidFill>
                  <a:srgbClr val="FFFFFF"/>
                </a:solidFill>
                <a:latin typeface="Canva Sans Bold"/>
                <a:ea typeface="Canva Sans Bold"/>
                <a:cs typeface="Canva Sans Bold"/>
                <a:sym typeface="Canva Sans Bold"/>
              </a:rPr>
              <a:t>How does urban population percentage relate to the number of successful YouTube channels in a country? (TBA)</a:t>
            </a:r>
          </a:p>
          <a:p>
            <a:pPr marL="0" lvl="0" indent="0" algn="ctr">
              <a:lnSpc>
                <a:spcPts val="213"/>
              </a:lnSpc>
              <a:spcBef>
                <a:spcPct val="0"/>
              </a:spcBef>
            </a:pPr>
            <a:endParaRPr lang="en-US" sz="2109" dirty="0">
              <a:solidFill>
                <a:srgbClr val="FFFFFF"/>
              </a:solidFill>
              <a:latin typeface="Canva Sans Bold"/>
              <a:ea typeface="Canva Sans Bold"/>
              <a:cs typeface="Canva Sans Bold"/>
              <a:sym typeface="Canva Sans Bold"/>
            </a:endParaRPr>
          </a:p>
        </p:txBody>
      </p:sp>
      <p:sp>
        <p:nvSpPr>
          <p:cNvPr id="16" name="TextBox 16"/>
          <p:cNvSpPr txBox="1"/>
          <p:nvPr/>
        </p:nvSpPr>
        <p:spPr>
          <a:xfrm>
            <a:off x="8385831" y="5437192"/>
            <a:ext cx="6990261" cy="3920817"/>
          </a:xfrm>
          <a:prstGeom prst="rect">
            <a:avLst/>
          </a:prstGeom>
        </p:spPr>
        <p:txBody>
          <a:bodyPr lIns="0" tIns="0" rIns="0" bIns="0" rtlCol="0" anchor="t">
            <a:spAutoFit/>
          </a:bodyPr>
          <a:lstStyle/>
          <a:p>
            <a:pPr algn="ctr">
              <a:lnSpc>
                <a:spcPts val="2791"/>
              </a:lnSpc>
            </a:pPr>
            <a:r>
              <a:rPr lang="en-US" sz="1836" dirty="0">
                <a:solidFill>
                  <a:srgbClr val="FFFFFF"/>
                </a:solidFill>
                <a:latin typeface="Canva Sans Bold"/>
                <a:ea typeface="Canva Sans Bold"/>
                <a:cs typeface="Canva Sans Bold"/>
                <a:sym typeface="Canva Sans Bold"/>
              </a:rPr>
              <a:t>Historical Trends </a:t>
            </a:r>
            <a:r>
              <a:rPr lang="en-US" sz="1836" dirty="0" err="1">
                <a:solidFill>
                  <a:srgbClr val="FFFFFF"/>
                </a:solidFill>
                <a:latin typeface="Canva Sans Bold"/>
                <a:ea typeface="Canva Sans Bold"/>
                <a:cs typeface="Canva Sans Bold"/>
                <a:sym typeface="Canva Sans Bold"/>
              </a:rPr>
              <a:t>Gunel</a:t>
            </a: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What are the oldest YouTube channels in the top 100 by subscribers?</a:t>
            </a:r>
          </a:p>
          <a:p>
            <a:pPr algn="ctr">
              <a:lnSpc>
                <a:spcPts val="2791"/>
              </a:lnSpc>
            </a:pPr>
            <a:r>
              <a:rPr lang="en-US" sz="1836" dirty="0">
                <a:solidFill>
                  <a:srgbClr val="FFFFFF"/>
                </a:solidFill>
                <a:latin typeface="Canva Sans Bold"/>
                <a:ea typeface="Canva Sans Bold"/>
                <a:cs typeface="Canva Sans Bold"/>
                <a:sym typeface="Canva Sans Bold"/>
              </a:rPr>
              <a:t>How does the creation year of a channel relate to its current subscriber count and viewership?</a:t>
            </a:r>
          </a:p>
          <a:p>
            <a:pPr algn="ctr">
              <a:lnSpc>
                <a:spcPts val="2791"/>
              </a:lnSpc>
            </a:pP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Country-Specific Rankings</a:t>
            </a:r>
          </a:p>
          <a:p>
            <a:pPr algn="ctr">
              <a:lnSpc>
                <a:spcPts val="2791"/>
              </a:lnSpc>
            </a:pP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Which country has the most YouTube channels in the top 100 globally?</a:t>
            </a:r>
          </a:p>
          <a:p>
            <a:pPr marL="0" lvl="0" indent="0" algn="ctr">
              <a:lnSpc>
                <a:spcPts val="2791"/>
              </a:lnSpc>
              <a:spcBef>
                <a:spcPct val="0"/>
              </a:spcBef>
            </a:pPr>
            <a:endParaRPr lang="en-US" sz="1836" dirty="0">
              <a:solidFill>
                <a:srgbClr val="FFFFFF"/>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1067</Words>
  <Application>Microsoft Macintosh PowerPoint</Application>
  <PresentationFormat>Custom</PresentationFormat>
  <Paragraphs>119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Canva Sans Bold</vt:lpstr>
      <vt:lpstr>Arial</vt:lpstr>
      <vt:lpstr>Rustic Printed</vt:lpstr>
      <vt:lpstr>Canva Sans</vt:lpstr>
      <vt:lpstr>Canva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Organic Group Project Presentation</dc:title>
  <cp:lastModifiedBy>LiNa Blanco</cp:lastModifiedBy>
  <cp:revision>3</cp:revision>
  <dcterms:created xsi:type="dcterms:W3CDTF">2006-08-16T00:00:00Z</dcterms:created>
  <dcterms:modified xsi:type="dcterms:W3CDTF">2024-08-12T01:23:58Z</dcterms:modified>
  <dc:identifier>DAGM6-MXOR4</dc:identifier>
</cp:coreProperties>
</file>